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sldIdLst>
    <p:sldId id="256" r:id="rId4"/>
    <p:sldId id="257" r:id="rId5"/>
    <p:sldId id="263" r:id="rId6"/>
    <p:sldId id="322" r:id="rId7"/>
    <p:sldId id="323" r:id="rId8"/>
    <p:sldId id="324" r:id="rId9"/>
    <p:sldId id="328" r:id="rId10"/>
    <p:sldId id="325" r:id="rId11"/>
    <p:sldId id="290" r:id="rId12"/>
    <p:sldId id="326" r:id="rId13"/>
    <p:sldId id="262" r:id="rId14"/>
    <p:sldId id="296" r:id="rId15"/>
    <p:sldId id="327" r:id="rId16"/>
    <p:sldId id="261" r:id="rId17"/>
  </p:sldIdLst>
  <p:sldSz cx="18288000" cy="10287000"/>
  <p:notesSz cx="6858000" cy="9144000"/>
  <p:embeddedFontLst>
    <p:embeddedFont>
      <p:font typeface="Audiowide" panose="020B0604020202020204" charset="0"/>
      <p:regular r:id="rId19"/>
    </p:embeddedFont>
    <p:embeddedFont>
      <p:font typeface="Gabarito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pitchFamily="34" charset="0"/>
      <p:regular r:id="rId25"/>
      <p:bold r:id="rId26"/>
    </p:embeddedFont>
    <p:embeddedFont>
      <p:font typeface="Open Sans Italics" panose="020B0604020202020204" charset="0"/>
      <p:regular r:id="rId27"/>
    </p:embeddedFont>
    <p:embeddedFont>
      <p:font typeface="Skeena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5BB7-85D5-4314-8782-1D366ECCAA1B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112EA-85CB-4661-8AAE-AAB8813979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79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4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A0DB-8329-DF91-4AD9-998C9215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E8F2801-D50A-AC82-43BC-80A79681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7511-FC8F-FB18-59DD-6C4961199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36ABB6-2E6B-DFAF-A7EC-3E9D4A337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62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4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F5AA-D386-8F25-49A3-5771342A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071FA47-61A4-8DE8-26A1-B04A2B76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B21BD-63EA-D1D3-6F51-EEAC1700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15684-2B80-145E-8919-A045F942C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8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91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1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45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221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53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984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03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9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821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49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322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12915900" y="0"/>
            <a:ext cx="53721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300" y="3698955"/>
            <a:ext cx="8609823" cy="3581400"/>
          </a:xfrm>
        </p:spPr>
        <p:txBody>
          <a:bodyPr rtlCol="0" anchor="b">
            <a:normAutofit/>
          </a:bodyPr>
          <a:lstStyle>
            <a:lvl1pPr algn="l">
              <a:defRPr sz="81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7300" y="7739741"/>
            <a:ext cx="8609823" cy="1175660"/>
          </a:xfrm>
        </p:spPr>
        <p:txBody>
          <a:bodyPr rtlCol="0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87664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3893343"/>
            <a:ext cx="8526780" cy="47715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5760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5760720"/>
            <a:ext cx="6263640" cy="313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8892540"/>
            <a:ext cx="6263640" cy="139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282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3893343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12024361" y="0"/>
            <a:ext cx="3602084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5626444" y="0"/>
            <a:ext cx="266155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7700171" y="0"/>
            <a:ext cx="58782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300" y="6794727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marL="0" lv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57300" y="4560771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257300" y="7490832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6723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13" y="1233488"/>
            <a:ext cx="13993587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7114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1012371" cy="10286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1012371" y="0"/>
            <a:ext cx="1012371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528667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037114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0528667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37111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528664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37111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28664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037111" y="9534526"/>
            <a:ext cx="233498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57900" y="9534526"/>
            <a:ext cx="790302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4646729" y="9534526"/>
            <a:ext cx="2383971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534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o painel do lado esquer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5796639"/>
            <a:ext cx="8526780" cy="1106601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0220" y="7318937"/>
            <a:ext cx="8526780" cy="198834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12024360" y="0"/>
            <a:ext cx="626364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12017829" y="5143500"/>
            <a:ext cx="62701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7944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linhe o texto centrado com a borda no topo da págin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8288000" cy="1622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45379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ralizar o tex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5414171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8" name="Espaço Reservado par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Espaço Reservado para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246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8288000" cy="2972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34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312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990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668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635301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5902538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10169776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4438419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5" name="Espaço Reservado par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6" name="Espaço Reservado para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77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5143500"/>
            <a:ext cx="731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2"/>
            <a:ext cx="7315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547688"/>
            <a:ext cx="4800600" cy="393170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52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386777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11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3789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9581942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13858105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9581942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3850585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57300" y="6168297"/>
            <a:ext cx="4800600" cy="20939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0052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386777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111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33789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57302" y="8267464"/>
            <a:ext cx="4800600" cy="12670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31" name="Espaço Reservado para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32" name="Espaço Reservado para o Número do Slide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602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042556"/>
            <a:ext cx="6859800" cy="1988345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2453" y="3059074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32453" y="3612391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65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65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36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136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7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423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423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94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994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2269672" y="5812976"/>
            <a:ext cx="1366701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42" name="Espaço Reservado para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43" name="Espaço Reservado para o Número do Slide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9144000" y="4278086"/>
            <a:ext cx="0" cy="246561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5917388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69671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572390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1257151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170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no painel do lado direi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3565208"/>
            <a:ext cx="752094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6225063"/>
            <a:ext cx="7520940" cy="29417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557784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7725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encerramen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3470357"/>
            <a:ext cx="6629400" cy="2489574"/>
          </a:xfrm>
        </p:spPr>
        <p:txBody>
          <a:bodyPr rtlCol="0" anchor="ctr">
            <a:normAutofit/>
          </a:bodyPr>
          <a:lstStyle>
            <a:lvl1pPr algn="ctr">
              <a:defRPr sz="81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58603" y="3522478"/>
            <a:ext cx="4114800" cy="2489573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2449286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9534526"/>
            <a:ext cx="3771900" cy="547688"/>
          </a:xfrm>
        </p:spPr>
        <p:txBody>
          <a:bodyPr rtlCol="0"/>
          <a:lstStyle>
            <a:lvl1pPr algn="r"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65208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9764486"/>
            <a:ext cx="18288000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7775" y="5143501"/>
            <a:ext cx="15773400" cy="4620986"/>
          </a:xfrm>
        </p:spPr>
        <p:txBody>
          <a:bodyPr rtlCol="0" anchor="ctr"/>
          <a:lstStyle>
            <a:lvl1pPr>
              <a:defRPr sz="9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330945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28241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1907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5572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379238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2242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2242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4693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4693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7144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47144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29595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29595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4" name="Espaço Reservado par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5" name="Espaço Reservado para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6" name="Espaço Reservado para o Número do Slide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87188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51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14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3002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12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1721"/>
            <a:ext cx="18288000" cy="10176588"/>
          </a:xfrm>
          <a:custGeom>
            <a:avLst/>
            <a:gdLst/>
            <a:ahLst/>
            <a:cxnLst/>
            <a:rect l="l" t="t" r="r" b="b"/>
            <a:pathLst>
              <a:path w="18288000" h="10176588">
                <a:moveTo>
                  <a:pt x="0" y="0"/>
                </a:moveTo>
                <a:lnTo>
                  <a:pt x="18288000" y="0"/>
                </a:lnTo>
                <a:lnTo>
                  <a:pt x="18288000" y="10176588"/>
                </a:lnTo>
                <a:lnTo>
                  <a:pt x="0" y="101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2" r="-2372" b="-58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8700" y="2471339"/>
            <a:ext cx="2962214" cy="525793"/>
          </a:xfrm>
          <a:custGeom>
            <a:avLst/>
            <a:gdLst/>
            <a:ahLst/>
            <a:cxnLst/>
            <a:rect l="l" t="t" r="r" b="b"/>
            <a:pathLst>
              <a:path w="2962214" h="525793">
                <a:moveTo>
                  <a:pt x="0" y="0"/>
                </a:moveTo>
                <a:lnTo>
                  <a:pt x="2962214" y="0"/>
                </a:lnTo>
                <a:lnTo>
                  <a:pt x="2962214" y="525793"/>
                </a:lnTo>
                <a:lnTo>
                  <a:pt x="0" y="52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149532"/>
            <a:ext cx="10185799" cy="33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68695"/>
            <a:ext cx="10185799" cy="5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3502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502" dirty="0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502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9BE0-03E1-83F1-D4C2-CCB86157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249E4E-1E67-3B3A-3CCA-63E01B4F93BC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063843-4801-6DBA-DD41-3BEF981A01C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0DBE96-DE86-D882-CB99-BCD59CAB6FEC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5B895F3-7A9F-EE0F-120B-2BCAF4192FEC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853819-FB6D-A295-9DB3-3E721145A26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925327-1242-B3D0-1D89-F44FBB444A6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4E7ED6F-7B3F-94D9-440A-B54A7F7B64F7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F1449C5-C7DB-112C-7FD7-D113DB5453BF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API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03D8037-CA79-460B-0B38-ADC8A75156B1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9BC0F60C-AF1B-FC15-0D75-2ACF13C65039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859000" cy="227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reativa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 servidor envia dados ao cliente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um evento ocorre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para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notificações em tempo real</a:t>
            </a:r>
          </a:p>
          <a:p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Economiza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recursos (sem 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polling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constante)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5C7D2BE-A71F-AF72-CE8C-2C5AD5830846}"/>
              </a:ext>
            </a:extLst>
          </p:cNvPr>
          <p:cNvSpPr txBox="1">
            <a:spLocks/>
          </p:cNvSpPr>
          <p:nvPr/>
        </p:nvSpPr>
        <p:spPr>
          <a:xfrm>
            <a:off x="1143000" y="5600700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API</a:t>
            </a: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1498ACB3-90BB-A033-A20B-00BCDE67880C}"/>
              </a:ext>
            </a:extLst>
          </p:cNvPr>
          <p:cNvSpPr txBox="1">
            <a:spLocks/>
          </p:cNvSpPr>
          <p:nvPr/>
        </p:nvSpPr>
        <p:spPr>
          <a:xfrm>
            <a:off x="1143000" y="6296805"/>
            <a:ext cx="15163800" cy="299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ativa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 sistema cliente faz chamadas ao servidor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para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recuperação e manipulação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dados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uma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bidirecional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ou seja, você solicita algo e recebe uma resposta do servidor</a:t>
            </a:r>
          </a:p>
        </p:txBody>
      </p:sp>
    </p:spTree>
    <p:extLst>
      <p:ext uri="{BB962C8B-B14F-4D97-AF65-F5344CB8AC3E}">
        <p14:creationId xmlns:p14="http://schemas.microsoft.com/office/powerpoint/2010/main" val="373066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bhook vs. API">
            <a:extLst>
              <a:ext uri="{FF2B5EF4-FFF2-40B4-BE49-F238E27FC236}">
                <a16:creationId xmlns:a16="http://schemas.microsoft.com/office/drawing/2014/main" id="{6AB9C848-78E9-C564-B3AA-714F729F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365-D9D5-D860-4ADE-2D65747C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994367C-453D-08FC-2DF5-BA01B043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82703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explosão solar&#10;&#10;O conteúdo gerado por IA pode estar incorreto.">
            <a:extLst>
              <a:ext uri="{FF2B5EF4-FFF2-40B4-BE49-F238E27FC236}">
                <a16:creationId xmlns:a16="http://schemas.microsoft.com/office/drawing/2014/main" id="{CA15A901-7999-A61D-726B-90B2276C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14" y="859283"/>
            <a:ext cx="6259322" cy="6259322"/>
          </a:xfrm>
          <a:prstGeom prst="rect">
            <a:avLst/>
          </a:prstGeom>
        </p:spPr>
      </p:pic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9F8EB53-3272-EEA6-71C8-6C8B0902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59281"/>
            <a:ext cx="6259323" cy="62593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E93059-38C4-A09F-EE2A-9BCE784EE7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85"/>
          <a:stretch>
            <a:fillRect/>
          </a:stretch>
        </p:blipFill>
        <p:spPr>
          <a:xfrm>
            <a:off x="5390388" y="7310385"/>
            <a:ext cx="10479279" cy="2342094"/>
          </a:xfrm>
          <a:prstGeom prst="rect">
            <a:avLst/>
          </a:prstGeom>
        </p:spPr>
      </p:pic>
      <p:pic>
        <p:nvPicPr>
          <p:cNvPr id="14" name="Espaço Reservado para Conteúdo 4" descr="Código QR&#10;&#10;O conteúdo gerado por IA pode estar incorreto.">
            <a:extLst>
              <a:ext uri="{FF2B5EF4-FFF2-40B4-BE49-F238E27FC236}">
                <a16:creationId xmlns:a16="http://schemas.microsoft.com/office/drawing/2014/main" id="{8748CA17-1A74-CAC8-ED15-466DDDD4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52" y="6440208"/>
            <a:ext cx="3651936" cy="36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7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1280959"/>
            <a:ext cx="2099880" cy="372729"/>
          </a:xfrm>
          <a:custGeom>
            <a:avLst/>
            <a:gdLst/>
            <a:ahLst/>
            <a:cxnLst/>
            <a:rect l="l" t="t" r="r" b="b"/>
            <a:pathLst>
              <a:path w="2099880" h="372729">
                <a:moveTo>
                  <a:pt x="0" y="0"/>
                </a:moveTo>
                <a:lnTo>
                  <a:pt x="2099880" y="0"/>
                </a:lnTo>
                <a:lnTo>
                  <a:pt x="2099880" y="372729"/>
                </a:lnTo>
                <a:lnTo>
                  <a:pt x="0" y="37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1091029" y="5864505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091029" y="6573720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084263" y="7282935"/>
            <a:ext cx="391690" cy="378159"/>
          </a:xfrm>
          <a:custGeom>
            <a:avLst/>
            <a:gdLst/>
            <a:ahLst/>
            <a:cxnLst/>
            <a:rect l="l" t="t" r="r" b="b"/>
            <a:pathLst>
              <a:path w="391690" h="378159">
                <a:moveTo>
                  <a:pt x="0" y="0"/>
                </a:moveTo>
                <a:lnTo>
                  <a:pt x="391691" y="0"/>
                </a:lnTo>
                <a:lnTo>
                  <a:pt x="391691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1094811" y="7992150"/>
            <a:ext cx="370596" cy="378159"/>
          </a:xfrm>
          <a:custGeom>
            <a:avLst/>
            <a:gdLst/>
            <a:ahLst/>
            <a:cxnLst/>
            <a:rect l="l" t="t" r="r" b="b"/>
            <a:pathLst>
              <a:path w="370596" h="378159">
                <a:moveTo>
                  <a:pt x="0" y="0"/>
                </a:moveTo>
                <a:lnTo>
                  <a:pt x="370595" y="0"/>
                </a:lnTo>
                <a:lnTo>
                  <a:pt x="370595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1091029" y="5029006"/>
            <a:ext cx="6168271" cy="5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8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Vinicius Sanchez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758463"/>
            <a:ext cx="8862029" cy="160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5421"/>
            <a:ext cx="8862029" cy="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5"/>
              </a:lnSpc>
            </a:pP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047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4648" y="5648608"/>
            <a:ext cx="4976081" cy="1992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pelo</a:t>
            </a:r>
            <a:r>
              <a:rPr lang="en-US" sz="2883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APP 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@viiniciussanchez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 err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vinicius-sanchez</a:t>
            </a:r>
            <a:endParaRPr lang="en-US" sz="2690" i="1" dirty="0">
              <a:solidFill>
                <a:srgbClr val="FFFFFF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viniciuss.sanchez@gmail.com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(17) 9 9666-4049</a:t>
            </a:r>
          </a:p>
        </p:txBody>
      </p:sp>
      <p:pic>
        <p:nvPicPr>
          <p:cNvPr id="27" name="Imagem 26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73587618-9BDD-30E2-D372-119E85397E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29" y="880323"/>
            <a:ext cx="3784936" cy="3784936"/>
          </a:xfrm>
          <a:prstGeom prst="rect">
            <a:avLst/>
          </a:pr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DF1864BE-9C60-4BB1-635A-939400FCA202}"/>
              </a:ext>
            </a:extLst>
          </p:cNvPr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BE6A820-24D8-F0E0-41C1-D35361F08E3A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13"/>
              <a:stretch>
                <a:fillRect t="-1728" b="-17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3270349"/>
            <a:ext cx="70183" cy="806351"/>
            <a:chOff x="0" y="0"/>
            <a:chExt cx="18484" cy="21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2500" y="1310932"/>
            <a:ext cx="15659100" cy="167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WEBHOOKS PARA</a:t>
            </a:r>
          </a:p>
          <a:p>
            <a:pPr algn="l">
              <a:lnSpc>
                <a:spcPts val="6518"/>
              </a:lnSpc>
            </a:pPr>
            <a:r>
              <a:rPr lang="en-US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INTEGRAÇÃO ENTRE SISTEMAS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6943" y="3402259"/>
            <a:ext cx="14525773" cy="54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VINICIUS SANCHEZ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70A266D0-F5F5-5500-6D87-ED562D204FB3}"/>
              </a:ext>
            </a:extLst>
          </p:cNvPr>
          <p:cNvSpPr txBox="1"/>
          <p:nvPr/>
        </p:nvSpPr>
        <p:spPr>
          <a:xfrm>
            <a:off x="4914648" y="5648608"/>
            <a:ext cx="5372352" cy="2009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883" b="1" dirty="0" err="1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pelo</a:t>
            </a:r>
            <a:r>
              <a:rPr lang="en-US" sz="2883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APP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  <p:pic>
        <p:nvPicPr>
          <p:cNvPr id="16" name="Imagem 15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850779B7-CB39-F050-82B0-629D2754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94" y="4752603"/>
            <a:ext cx="3784936" cy="3784936"/>
          </a:xfrm>
          <a:prstGeom prst="rect">
            <a:avLst/>
          </a:prstGeom>
        </p:spPr>
      </p:pic>
      <p:grpSp>
        <p:nvGrpSpPr>
          <p:cNvPr id="17" name="Group 12">
            <a:extLst>
              <a:ext uri="{FF2B5EF4-FFF2-40B4-BE49-F238E27FC236}">
                <a16:creationId xmlns:a16="http://schemas.microsoft.com/office/drawing/2014/main" id="{B7877B3C-76FF-FDDC-2159-4D97F7AC974A}"/>
              </a:ext>
            </a:extLst>
          </p:cNvPr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91202E9-D103-8B3B-6D37-AA547179EDAB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4"/>
              <a:stretch>
                <a:fillRect t="-1728" b="-17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571500"/>
            <a:ext cx="13993587" cy="1988345"/>
          </a:xfrm>
        </p:spPr>
        <p:txBody>
          <a:bodyPr rtlCol="0"/>
          <a:lstStyle/>
          <a:p>
            <a:pPr rtl="0"/>
            <a:r>
              <a:rPr lang="pt-BR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Vinicius Sanchez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231356"/>
            <a:ext cx="6502034" cy="711317"/>
          </a:xfrm>
        </p:spPr>
        <p:txBody>
          <a:bodyPr vert="horz" lIns="137160" tIns="68580" rIns="137160" bIns="68580" rtlCol="0" anchor="t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Cursos técnicos</a:t>
            </a: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rtl="0"/>
            <a:endParaRPr lang="pt-BR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2CCD16A-B1A1-4FC6-94F4-823076E7E7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66997" y="3942672"/>
            <a:ext cx="7385608" cy="1828802"/>
          </a:xfrm>
        </p:spPr>
        <p:txBody>
          <a:bodyPr rtlCol="0">
            <a:noAutofit/>
          </a:bodyPr>
          <a:lstStyle/>
          <a:p>
            <a:pPr rtl="0"/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 em Informática</a:t>
            </a:r>
          </a:p>
          <a:p>
            <a:pPr rtl="0"/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 em Informática para Internet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E4DE8-F909-4081-9F20-4749409229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158554" y="3231356"/>
            <a:ext cx="6502034" cy="711317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Graduações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05ADB6C6-1D18-4340-A5EF-7A4038798E1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158551" y="3942672"/>
            <a:ext cx="7900849" cy="1828802"/>
          </a:xfrm>
        </p:spPr>
        <p:txBody>
          <a:bodyPr rtlCol="0">
            <a:noAutofit/>
          </a:bodyPr>
          <a:lstStyle/>
          <a:p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Sistemas de Informação </a:t>
            </a:r>
          </a:p>
          <a:p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Pós graduação em Arquitetura de Software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11EEF9-4CD0-4C5D-AA3F-A7E03936664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667001" y="6007211"/>
            <a:ext cx="6502034" cy="711317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Experiências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EC9DABE2-9B69-4D86-AFBB-CBEB8E957E7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666998" y="6718527"/>
            <a:ext cx="6857270" cy="2064539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de 12 anos como programador</a:t>
            </a:r>
          </a:p>
          <a:p>
            <a:pPr rtl="0"/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Criador de conteúdos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B88158-1D5C-48C8-988C-1D5BAC85A44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158553" y="6007211"/>
            <a:ext cx="6921133" cy="711317"/>
          </a:xfrm>
        </p:spPr>
        <p:txBody>
          <a:bodyPr rtlCol="0">
            <a:noAutofit/>
          </a:bodyPr>
          <a:lstStyle/>
          <a:p>
            <a:pPr rtl="0"/>
            <a:r>
              <a:rPr lang="pt-B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Certificações e reconhecimentos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DB0F2318-81E9-4E92-9132-828B27E3165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158550" y="6718526"/>
            <a:ext cx="7528878" cy="2692173"/>
          </a:xfrm>
        </p:spPr>
        <p:txBody>
          <a:bodyPr rtlCol="0">
            <a:normAutofit/>
          </a:bodyPr>
          <a:lstStyle/>
          <a:p>
            <a:pPr rtl="0"/>
            <a:r>
              <a:rPr lang="pt-BR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Embarcadero</a:t>
            </a:r>
            <a:r>
              <a:rPr lang="pt-BR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MVP</a:t>
            </a:r>
          </a:p>
          <a:p>
            <a:pPr rtl="0"/>
            <a:r>
              <a:rPr lang="pt-BR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Certified</a:t>
            </a:r>
            <a:r>
              <a:rPr lang="pt-BR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Delphi </a:t>
            </a:r>
            <a:r>
              <a:rPr lang="pt-BR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</a:t>
            </a:r>
            <a:endParaRPr lang="pt-BR" sz="28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/>
            <a:r>
              <a:rPr lang="pt-BR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SFC | SFPC | KIKF</a:t>
            </a: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30" y="16"/>
            <a:ext cx="18287970" cy="66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6089905"/>
            <a:ext cx="13907994" cy="10191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pt-BR" sz="27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EFF0938E-E4BA-A935-704B-88482478C431}"/>
              </a:ext>
            </a:extLst>
          </p:cNvPr>
          <p:cNvSpPr/>
          <p:nvPr/>
        </p:nvSpPr>
        <p:spPr>
          <a:xfrm>
            <a:off x="-30" y="6062138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850393" y="6219712"/>
            <a:ext cx="12835790" cy="804095"/>
          </a:xfrm>
          <a:prstGeom prst="rect">
            <a:avLst/>
          </a:prstGeom>
        </p:spPr>
        <p:txBody>
          <a:bodyPr vert="horz" lIns="137160" tIns="68580" rIns="137160" bIns="6858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defTabSz="1371600"/>
            <a:r>
              <a:rPr lang="pt-BR" dirty="0">
                <a:solidFill>
                  <a:prstClr val="white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850392" y="7353300"/>
            <a:ext cx="16904207" cy="270165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lnSpc>
                <a:spcPct val="150000"/>
              </a:lnSpc>
              <a:spcBef>
                <a:spcPts val="1500"/>
              </a:spcBef>
            </a:pP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Atuando há mais de </a:t>
            </a:r>
            <a:r>
              <a:rPr lang="pt-BR" sz="28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 anos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 </a:t>
            </a:r>
            <a:r>
              <a:rPr lang="pt-BR" sz="28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Fiorilli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das maiores empresas do Brasil no desenvolvimento de softwares de </a:t>
            </a:r>
            <a:r>
              <a:rPr lang="pt-BR" sz="28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 pública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presente em mais de </a:t>
            </a:r>
            <a:r>
              <a:rPr lang="pt-BR" sz="28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municípios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facilitando a rotina de mais de </a:t>
            </a:r>
            <a:r>
              <a:rPr lang="pt-BR" sz="28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2500 </a:t>
            </a:r>
            <a:r>
              <a:rPr lang="pt-BR" sz="28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orgãos</a:t>
            </a:r>
            <a:r>
              <a:rPr lang="pt-BR" sz="28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públicos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líder de mercado, é a empresa que mais cresce em seu segmento.</a:t>
            </a:r>
          </a:p>
          <a:p>
            <a:pPr defTabSz="1371600">
              <a:spcBef>
                <a:spcPts val="1500"/>
              </a:spcBef>
            </a:pPr>
            <a:endParaRPr lang="pt-BR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BF27-6D9B-5212-A3FF-9489DDC5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B37122-4DEB-1EFC-8E10-43D3F6FF88A3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F3202E-0D52-9585-0264-976CCE51750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4567C9-F5D6-9585-A8B7-8588A5EEF2A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CE5D21-208D-E11A-578D-E57EC2886D4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FA60169-2251-2A9F-05EE-547593A7321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2E89B1-9401-10B5-3A1D-C9D3C775BCB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6FF038E-97D7-E09B-B3C1-AA71D56A774D}"/>
              </a:ext>
            </a:extLst>
          </p:cNvPr>
          <p:cNvSpPr/>
          <p:nvPr/>
        </p:nvSpPr>
        <p:spPr>
          <a:xfrm>
            <a:off x="-5691" y="-1104900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79141C4-39C8-A5E7-6A35-E4CAC95977C8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6B11340-C6D4-6A52-EE46-551F066BB441}"/>
              </a:ext>
            </a:extLst>
          </p:cNvPr>
          <p:cNvSpPr txBox="1">
            <a:spLocks/>
          </p:cNvSpPr>
          <p:nvPr/>
        </p:nvSpPr>
        <p:spPr>
          <a:xfrm>
            <a:off x="1143000" y="3086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 que são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Webhooks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?</a:t>
            </a: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7B52F42D-4DD2-A167-BADA-0F23504E63B9}"/>
              </a:ext>
            </a:extLst>
          </p:cNvPr>
          <p:cNvSpPr txBox="1">
            <a:spLocks/>
          </p:cNvSpPr>
          <p:nvPr/>
        </p:nvSpPr>
        <p:spPr>
          <a:xfrm>
            <a:off x="1143000" y="3753527"/>
            <a:ext cx="16230600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Webhooks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são uma espécie de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callbacks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HTTP"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usados para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notificar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outros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sistemas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real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quando algum evento acontece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envia automaticamente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uma requisição HTTP (geralmente POST)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uma URL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configurada quando um determinado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 ocorre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6896065A-D73D-30E6-662E-05AAF8F25F65}"/>
              </a:ext>
            </a:extLst>
          </p:cNvPr>
          <p:cNvSpPr txBox="1">
            <a:spLocks/>
          </p:cNvSpPr>
          <p:nvPr/>
        </p:nvSpPr>
        <p:spPr>
          <a:xfrm>
            <a:off x="1143000" y="6596982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Exemplo prático</a:t>
            </a: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9E25AC33-16D6-61C1-DD8A-DBD96431AA2D}"/>
              </a:ext>
            </a:extLst>
          </p:cNvPr>
          <p:cNvSpPr txBox="1">
            <a:spLocks/>
          </p:cNvSpPr>
          <p:nvPr/>
        </p:nvSpPr>
        <p:spPr>
          <a:xfrm>
            <a:off x="1143000" y="7293087"/>
            <a:ext cx="16230600" cy="166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uma compra é concluída em um e-commerce, um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webhook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pode notificar o sistema de faturamento para emissão de nota.</a:t>
            </a:r>
          </a:p>
        </p:txBody>
      </p:sp>
    </p:spTree>
    <p:extLst>
      <p:ext uri="{BB962C8B-B14F-4D97-AF65-F5344CB8AC3E}">
        <p14:creationId xmlns:p14="http://schemas.microsoft.com/office/powerpoint/2010/main" val="54577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8B85E-A419-7328-7251-3C23EB27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D09194-3343-DEAF-B1FF-EF260FA9BD3E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1E4B0E-DAE7-BEBD-9939-71CD907DDE8F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61620A-6675-BF9A-D31C-E61AA7950B41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9AB805B-7FBF-67A6-497A-864912C7BC69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DD647B-9056-7141-31FC-6B9F74E942B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F81BEE-12F3-16F8-480E-0E24DB323CE9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9B8B70E-037E-10B6-5FF2-5AE641AF7598}"/>
              </a:ext>
            </a:extLst>
          </p:cNvPr>
          <p:cNvSpPr/>
          <p:nvPr/>
        </p:nvSpPr>
        <p:spPr>
          <a:xfrm>
            <a:off x="-5691" y="-1104900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F4026BB-BCDB-2F64-D2F6-1EFD8FF8BB07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C88F20B-EF7A-404C-8C22-4DFE61C8FA84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Como funciona?</a:t>
            </a: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44500066-0E40-C958-FBB6-E572492F0B9C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554200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de origem detecta um evento (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pagamento aprovado)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Envia-se uma requisição HTTP para uma URL previamente cadastrada (destino)</a:t>
            </a:r>
          </a:p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destino recebe os dados e executa ações com base no evento</a:t>
            </a:r>
          </a:p>
        </p:txBody>
      </p:sp>
      <p:pic>
        <p:nvPicPr>
          <p:cNvPr id="10" name="Picture 10" descr="What is a webhook? | Sendbird">
            <a:extLst>
              <a:ext uri="{FF2B5EF4-FFF2-40B4-BE49-F238E27FC236}">
                <a16:creationId xmlns:a16="http://schemas.microsoft.com/office/drawing/2014/main" id="{9526DCF7-9B70-4822-5876-667727A1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25024" r="7676" b="15886"/>
          <a:stretch>
            <a:fillRect/>
          </a:stretch>
        </p:blipFill>
        <p:spPr bwMode="auto">
          <a:xfrm>
            <a:off x="3731674" y="5905209"/>
            <a:ext cx="10813270" cy="3612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3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0FFB-E4BD-AC33-E10C-337E9E4D0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48A53A-2C86-78E5-4943-FC42BFCB07DB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36FB88-3188-1779-97C7-3DDF08A12AC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887DD1F-A191-4116-C26D-08A934098ED9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209CE26-B494-3152-6F02-1206314CFF4C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E0FBD8-6EA7-758A-B9CD-C5AC4D458F1A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D67656A-2AA1-BFCB-EFBF-287834D2DE1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45BEB607-3E9A-8891-11BF-D20C7C9AE084}"/>
              </a:ext>
            </a:extLst>
          </p:cNvPr>
          <p:cNvSpPr/>
          <p:nvPr/>
        </p:nvSpPr>
        <p:spPr>
          <a:xfrm>
            <a:off x="-5691" y="-1104900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2538FAC-B9E1-C360-874F-01C61286B1B3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Definição</a:t>
            </a: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710B8A0E-9ACE-D011-53AC-10B213B9D5ED}"/>
              </a:ext>
            </a:extLst>
          </p:cNvPr>
          <p:cNvSpPr txBox="1">
            <a:spLocks/>
          </p:cNvSpPr>
          <p:nvPr/>
        </p:nvSpPr>
        <p:spPr>
          <a:xfrm>
            <a:off x="1143000" y="2700340"/>
            <a:ext cx="15621000" cy="3176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é uma API! É um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padrão de comunicação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(ou técnica) </a:t>
            </a:r>
            <a:r>
              <a:rPr lang="pt-B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em protocolos já existentes 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normalmente o HTTP/HTTPS.</a:t>
            </a:r>
          </a:p>
        </p:txBody>
      </p:sp>
    </p:spTree>
    <p:extLst>
      <p:ext uri="{BB962C8B-B14F-4D97-AF65-F5344CB8AC3E}">
        <p14:creationId xmlns:p14="http://schemas.microsoft.com/office/powerpoint/2010/main" val="22763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70D99-DAEC-E25C-70BF-F0DAC78B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AEE3B-44AE-9516-AD72-7D9E0F2D90AD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C310AD-1ACC-8281-729F-D1867AC2230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1B9E42-2B34-9B3E-EAEB-A498A861470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AB05F69-97A0-8208-4F4E-89D964CA7A07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D2BB46-1CAC-E215-9B9F-77E30765C2BA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AC77470-87E5-F996-3D74-037D791B71A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429A790-769A-9A0F-D2CB-AD4F92F38964}"/>
              </a:ext>
            </a:extLst>
          </p:cNvPr>
          <p:cNvSpPr/>
          <p:nvPr/>
        </p:nvSpPr>
        <p:spPr>
          <a:xfrm>
            <a:off x="-5691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07510BF-DB4E-2273-78C5-62D7C02C810E}"/>
              </a:ext>
            </a:extLst>
          </p:cNvPr>
          <p:cNvSpPr txBox="1">
            <a:spLocks/>
          </p:cNvSpPr>
          <p:nvPr/>
        </p:nvSpPr>
        <p:spPr>
          <a:xfrm>
            <a:off x="1143000" y="426245"/>
            <a:ext cx="852678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Polling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kumimoji="0" lang="pt-BR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80D84208-FF6B-A00A-C8E0-13259418D3C9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Polling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F9A906EB-EBA6-B85D-5804-241DADD577C7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554200" cy="9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consulta periodicamente um </a:t>
            </a:r>
            <a:r>
              <a:rPr lang="pt-BR" sz="28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endpoint</a:t>
            </a:r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verificar se há atualizações.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6C45A03D-5BBD-C10D-849B-2D304D27E906}"/>
              </a:ext>
            </a:extLst>
          </p:cNvPr>
          <p:cNvSpPr txBox="1">
            <a:spLocks/>
          </p:cNvSpPr>
          <p:nvPr/>
        </p:nvSpPr>
        <p:spPr>
          <a:xfrm>
            <a:off x="1143000" y="4272882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907C9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C907C9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0" name="Espaço Reservado para Conteúdo 5">
            <a:extLst>
              <a:ext uri="{FF2B5EF4-FFF2-40B4-BE49-F238E27FC236}">
                <a16:creationId xmlns:a16="http://schemas.microsoft.com/office/drawing/2014/main" id="{84A7DEFC-A65A-7D6E-AB2F-0464FB05F13F}"/>
              </a:ext>
            </a:extLst>
          </p:cNvPr>
          <p:cNvSpPr txBox="1">
            <a:spLocks/>
          </p:cNvSpPr>
          <p:nvPr/>
        </p:nvSpPr>
        <p:spPr>
          <a:xfrm>
            <a:off x="1143000" y="4968987"/>
            <a:ext cx="14554200" cy="299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envia uma requisição para o cliente quando algo acontece.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C83DEB1-F79A-BE7E-8A6E-85959CFBE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51839"/>
              </p:ext>
            </p:extLst>
          </p:nvPr>
        </p:nvGraphicFramePr>
        <p:xfrm>
          <a:off x="680110" y="6166880"/>
          <a:ext cx="16916397" cy="2497266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5638799">
                  <a:extLst>
                    <a:ext uri="{9D8B030D-6E8A-4147-A177-3AD203B41FA5}">
                      <a16:colId xmlns:a16="http://schemas.microsoft.com/office/drawing/2014/main" val="1264578907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2166724736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3835344273"/>
                    </a:ext>
                  </a:extLst>
                </a:gridCol>
              </a:tblGrid>
              <a:tr h="625046">
                <a:tc>
                  <a:txBody>
                    <a:bodyPr/>
                    <a:lstStyle/>
                    <a:p>
                      <a:r>
                        <a:rPr lang="pt-BR" sz="2800" b="1" dirty="0"/>
                        <a:t>Característica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Webhook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Polling</a:t>
                      </a:r>
                      <a:endParaRPr lang="pt-BR" sz="2800" b="1" dirty="0">
                        <a:latin typeface="Open Sans Bold" panose="020B0806030504020204" pitchFamily="34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218744050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800" dirty="0"/>
                        <a:t>Eficiência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Alta (</a:t>
                      </a:r>
                      <a:r>
                        <a:rPr lang="pt-BR" sz="2800" dirty="0" err="1"/>
                        <a:t>event-driven</a:t>
                      </a:r>
                      <a:r>
                        <a:rPr lang="pt-BR" sz="2800" dirty="0"/>
                        <a:t>)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Baixa (repetitivo)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478667618"/>
                  </a:ext>
                </a:extLst>
              </a:tr>
              <a:tr h="622128">
                <a:tc>
                  <a:txBody>
                    <a:bodyPr/>
                    <a:lstStyle/>
                    <a:p>
                      <a:r>
                        <a:rPr lang="pt-BR" sz="2800" dirty="0"/>
                        <a:t>Latência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Baixa (quase em tempo real)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Alta (dependente do intervalo)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2412191778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800"/>
                        <a:t>Consumo de recursos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/>
                        <a:t>Baixo</a:t>
                      </a:r>
                      <a:endParaRPr lang="pt-BR" sz="28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Alto</a:t>
                      </a:r>
                      <a:endParaRPr lang="pt-BR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0436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34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FFF0-FB63-E489-746B-27B1B29A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B4888168-1F24-5FEE-04CE-1B4CC366BA05}"/>
              </a:ext>
            </a:extLst>
          </p:cNvPr>
          <p:cNvSpPr/>
          <p:nvPr/>
        </p:nvSpPr>
        <p:spPr>
          <a:xfrm>
            <a:off x="0" y="0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054" name="Picture 6" descr="Evaluating Webhooks vs. Polling">
            <a:extLst>
              <a:ext uri="{FF2B5EF4-FFF2-40B4-BE49-F238E27FC236}">
                <a16:creationId xmlns:a16="http://schemas.microsoft.com/office/drawing/2014/main" id="{2BF50931-43F3-DB15-68B7-1D05031D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414588"/>
            <a:ext cx="167735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2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ersonalizado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74_TF03460514_Win32.potx" id="{9A2976D9-D6A2-4C72-AA54-D6D4585DC826}" vid="{E979CFFE-0E1D-4C6F-8738-47AC19B53918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455</Words>
  <Application>Microsoft Office PowerPoint</Application>
  <PresentationFormat>Personalizar</PresentationFormat>
  <Paragraphs>81</Paragraphs>
  <Slides>14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14</vt:i4>
      </vt:variant>
    </vt:vector>
  </HeadingPairs>
  <TitlesOfParts>
    <vt:vector size="28" baseType="lpstr">
      <vt:lpstr>Skeena</vt:lpstr>
      <vt:lpstr>Times New Roman</vt:lpstr>
      <vt:lpstr>Open Sans</vt:lpstr>
      <vt:lpstr>Calibri</vt:lpstr>
      <vt:lpstr>Arial</vt:lpstr>
      <vt:lpstr>Aptos Display</vt:lpstr>
      <vt:lpstr>Open Sans Italics</vt:lpstr>
      <vt:lpstr>Audiowide</vt:lpstr>
      <vt:lpstr>Open Sans Bold</vt:lpstr>
      <vt:lpstr>Aptos</vt:lpstr>
      <vt:lpstr>Gabarito</vt:lpstr>
      <vt:lpstr>Office Theme</vt:lpstr>
      <vt:lpstr>Tema do Office</vt:lpstr>
      <vt:lpstr>Personalizado</vt:lpstr>
      <vt:lpstr>Apresentação do PowerPoint</vt:lpstr>
      <vt:lpstr>Apresentação do PowerPoint</vt:lpstr>
      <vt:lpstr>Vinicius Sanchez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ECON25 - PTT Palestrante</dc:title>
  <cp:lastModifiedBy>Vinicius Scandelai Sanchez</cp:lastModifiedBy>
  <cp:revision>20</cp:revision>
  <dcterms:created xsi:type="dcterms:W3CDTF">2006-08-16T00:00:00Z</dcterms:created>
  <dcterms:modified xsi:type="dcterms:W3CDTF">2025-09-11T02:08:23Z</dcterms:modified>
  <dc:identifier>DAGwvJ-GC0A</dc:identifier>
</cp:coreProperties>
</file>